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0" r:id="rId3"/>
    <p:sldId id="279" r:id="rId4"/>
    <p:sldId id="259" r:id="rId5"/>
    <p:sldId id="258" r:id="rId6"/>
    <p:sldId id="257" r:id="rId7"/>
    <p:sldId id="260" r:id="rId8"/>
    <p:sldId id="263" r:id="rId9"/>
    <p:sldId id="262" r:id="rId10"/>
    <p:sldId id="261" r:id="rId11"/>
    <p:sldId id="264" r:id="rId12"/>
    <p:sldId id="265" r:id="rId13"/>
    <p:sldId id="266" r:id="rId14"/>
    <p:sldId id="267" r:id="rId15"/>
    <p:sldId id="268" r:id="rId16"/>
    <p:sldId id="269" r:id="rId17"/>
    <p:sldId id="271" r:id="rId18"/>
    <p:sldId id="270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85"/>
    <p:restoredTop sz="94658"/>
  </p:normalViewPr>
  <p:slideViewPr>
    <p:cSldViewPr snapToGrid="0">
      <p:cViewPr varScale="1">
        <p:scale>
          <a:sx n="103" d="100"/>
          <a:sy n="103" d="100"/>
        </p:scale>
        <p:origin x="184" y="2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11.png>
</file>

<file path=ppt/media/image110.png>
</file>

<file path=ppt/media/image13.png>
</file>

<file path=ppt/media/image14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CA8A-1A7D-CD06-BBF9-AC1F93103C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6BB3C8-6DD2-2300-1F23-6F962724C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DF34E-0930-64D0-F9BA-41FAC3AC1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62DAE-713B-8612-2C03-C65ABC28D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07AB14-328F-051D-D2A3-94BF88197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64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8BA5A-7665-D1C5-4242-ECB084D1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1127B-3D23-51D1-2D28-B99AEBE7F8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DB54C-699A-F62F-FCEF-834F9E10C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967B2D-0EFD-9E4D-7597-6B15026FD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B15AA-4654-B467-F6D4-CDCFC35DC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549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557592-B66C-CDB7-8461-CE389666E4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508548-801F-223E-3302-B0C50FD31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7C1BC-BF97-9C43-09C4-A1A21CBF8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35EA5C-84F1-357A-839A-7E22AAA66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6990B-A136-00CD-D603-71A104169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215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643BE-50F5-F780-81D3-ADF736E33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5C8C7-A6E7-7BAC-A758-DE6CF4BBB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7220D-8488-AEAF-5C24-42B31151A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25D67-79C7-BBDF-B0EF-89AAE455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E192-A58C-F6AA-682F-32FE86302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78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0B9C8-4D2E-D010-F4D1-41B23749A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EF85D-20E9-C49D-ACEE-B1A2011EE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275A4-EBEA-EB26-8C8E-0FBC92A24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5A856-D0B5-00E7-BCB6-A8148F058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04DBF-3842-097A-0D8E-8C945FFC5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170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52600-FC2B-901B-20E2-B9FDE2B68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5C1A1-1F0E-56D5-435C-CE80DAA4AD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07C2A9-AC72-4C7F-370B-9FA46559E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622B7F-4F29-D200-C5FC-45CB63D19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A9CC1-3248-C2B9-2CFD-B781317E0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850CEB-3030-3ADD-990C-794E78D14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66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2BA70-1518-9948-7A26-9C6C3C12E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2272C9-81BE-695C-D68B-4A17F924D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ED0A22-D4AD-2D5C-7745-D666114933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914B3F-1695-622A-EE14-0F18D0F2DE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4BE325-60A6-F9F4-CD00-3332D7EAFD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41734A-3A81-AFDF-F3FB-A7B942331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5005E6-7292-2F4F-6736-39F2AF8EA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BA25A4-05EC-5F3A-34D1-8CFEAF9E2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15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8266B-A32C-7B7D-DBB3-36C4ED52F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890A14-FC23-C22A-ACA3-F0900AF2B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F538C1-043B-29A1-056B-870D94523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C1FC12-DB78-E9DE-7EDF-559595E12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533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D0423C-D2CA-3B29-E3FD-D02A215C9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58D16B-C178-0AE6-9D1E-6F877C0EB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D3E435-59CD-5F05-DE6A-8A16722E9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52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7E098-E215-575A-852E-F844EEC6E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36EDC-73E1-6ADF-C303-5FC5292D4D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59F456-A79C-2CBD-60FA-AEF82651AF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1F78A0-BF37-1343-6831-D50EE2019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630254-456B-496B-7B85-2CA3400F5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382FFB-93D8-86E8-64C5-B3919D47D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951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A2ADB-885A-F725-B7BC-705EADFB7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AAC8A7-4B39-4102-DE56-F48F32CA5B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036B62-3B5F-AFDE-D660-D7E1B8DFC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345351-AC4F-39B5-77E0-2DB2DE183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909AAE-AEB3-DBEC-DF8E-567AA4647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169E8-9E3D-E312-476C-F17525090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09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B9BDA5-5C4E-CDA9-B2EA-090090FBA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14D8C2-2EE2-FF45-1B6C-6F46A7BA9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7E244-32DC-F7F8-E45F-40EF20EF75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51D195-3B13-6446-AF19-9C373E2C62B3}" type="datetimeFigureOut">
              <a:rPr lang="en-US" smtClean="0"/>
              <a:t>11/26/23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60902-B891-77AE-5E88-EF334E7FF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92003-A6CA-AB19-2F79-F43A88B439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F5E51-66BA-E04F-84D0-FE35628EE7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52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k-jay/cooli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AE576-F121-DDB5-2F62-93FD547769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56054"/>
            <a:ext cx="9144000" cy="3385751"/>
          </a:xfrm>
        </p:spPr>
        <p:txBody>
          <a:bodyPr>
            <a:normAutofit/>
          </a:bodyPr>
          <a:lstStyle/>
          <a:p>
            <a:r>
              <a:rPr lang="en-US" dirty="0"/>
              <a:t>A Quantitative </a:t>
            </a:r>
            <a:br>
              <a:rPr lang="en-US" dirty="0"/>
            </a:br>
            <a:r>
              <a:rPr lang="en-US" dirty="0"/>
              <a:t>Discourse Analysis </a:t>
            </a:r>
            <a:br>
              <a:rPr lang="en-US" dirty="0"/>
            </a:br>
            <a:r>
              <a:rPr lang="en-US" dirty="0"/>
              <a:t>of Asian Workers in the US Historical Newspapers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C0962E-6274-DD1B-3BC9-034D9029FB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70218"/>
            <a:ext cx="9144000" cy="2131728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Jaihyun</a:t>
            </a:r>
            <a:r>
              <a:rPr lang="en-US" dirty="0"/>
              <a:t> Park, Ryan Cordell</a:t>
            </a:r>
          </a:p>
          <a:p>
            <a:r>
              <a:rPr lang="en-US" dirty="0"/>
              <a:t>{jaihyun2, </a:t>
            </a:r>
            <a:r>
              <a:rPr lang="en-US" dirty="0" err="1"/>
              <a:t>rcordell</a:t>
            </a:r>
            <a:r>
              <a:rPr lang="en-US" dirty="0"/>
              <a:t>}@</a:t>
            </a:r>
            <a:r>
              <a:rPr lang="en-US" dirty="0" err="1"/>
              <a:t>illinois.edu</a:t>
            </a:r>
            <a:endParaRPr lang="en-US" dirty="0"/>
          </a:p>
          <a:p>
            <a:r>
              <a:rPr lang="en-US" dirty="0"/>
              <a:t>School of Information Sciences</a:t>
            </a:r>
          </a:p>
          <a:p>
            <a:r>
              <a:rPr lang="en-US" dirty="0"/>
              <a:t>University of Illinois at Urbana-Champaign</a:t>
            </a:r>
          </a:p>
          <a:p>
            <a:r>
              <a:rPr lang="en-US" dirty="0"/>
              <a:t>NLP4DH-IWCUL 2023</a:t>
            </a:r>
          </a:p>
          <a:p>
            <a:r>
              <a:rPr lang="en-US" dirty="0"/>
              <a:t>Tokyo, Japan</a:t>
            </a:r>
          </a:p>
        </p:txBody>
      </p:sp>
      <p:pic>
        <p:nvPicPr>
          <p:cNvPr id="5" name="Picture 4" descr="A orange and black rectangle with black rectangles&#10;&#10;Description automatically generated">
            <a:extLst>
              <a:ext uri="{FF2B5EF4-FFF2-40B4-BE49-F238E27FC236}">
                <a16:creationId xmlns:a16="http://schemas.microsoft.com/office/drawing/2014/main" id="{5A791C01-48CA-072A-E3BF-3833D454F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0710" y="5701613"/>
            <a:ext cx="68580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06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D4A3F-1D07-0A6A-FF2A-FDF9F1AB2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0764"/>
            <a:ext cx="10515600" cy="4916199"/>
          </a:xfrm>
        </p:spPr>
        <p:txBody>
          <a:bodyPr/>
          <a:lstStyle/>
          <a:p>
            <a:r>
              <a:rPr lang="en-US" dirty="0"/>
              <a:t>RQ 1. How different are the semantic meaning of “coolie” in each State?</a:t>
            </a:r>
          </a:p>
          <a:p>
            <a:endParaRPr lang="en-US" dirty="0"/>
          </a:p>
          <a:p>
            <a:r>
              <a:rPr lang="en-US" dirty="0"/>
              <a:t>RQ 2. What are the words over-represented in the newspapers between then-Confederate States and then-Union States?</a:t>
            </a:r>
          </a:p>
          <a:p>
            <a:endParaRPr lang="en-US" dirty="0"/>
          </a:p>
          <a:p>
            <a:r>
              <a:rPr lang="en-US" dirty="0"/>
              <a:t>RQ 3. What “coolie” stories are reprinted and what are their characteristics?</a:t>
            </a:r>
          </a:p>
        </p:txBody>
      </p:sp>
    </p:spTree>
    <p:extLst>
      <p:ext uri="{BB962C8B-B14F-4D97-AF65-F5344CB8AC3E}">
        <p14:creationId xmlns:p14="http://schemas.microsoft.com/office/powerpoint/2010/main" val="414298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A212C-48D1-F154-030D-E947623BF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4D0A5-3CDE-98D0-CD8E-12E27335C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Corpus: Chronicling America</a:t>
            </a:r>
          </a:p>
          <a:p>
            <a:r>
              <a:rPr lang="en-US" dirty="0"/>
              <a:t>Data collection: 124,511 newspaper pages with the search term “coolie”</a:t>
            </a:r>
          </a:p>
          <a:p>
            <a:r>
              <a:rPr lang="en-US" dirty="0"/>
              <a:t>Searched the exact string match for “coolie.”</a:t>
            </a:r>
          </a:p>
          <a:p>
            <a:r>
              <a:rPr lang="en-US" dirty="0"/>
              <a:t>Pseudo-sentence creation: ten tokens before and after where “coolie” appeared.</a:t>
            </a:r>
          </a:p>
          <a:p>
            <a:r>
              <a:rPr lang="en-US" dirty="0"/>
              <a:t>Data pre-processing: removed punctuations, non-alphabet tokens, </a:t>
            </a:r>
            <a:r>
              <a:rPr lang="en-US" dirty="0" err="1"/>
              <a:t>stopwords</a:t>
            </a:r>
            <a:r>
              <a:rPr lang="en-US" dirty="0"/>
              <a:t> (NLTK package). </a:t>
            </a:r>
            <a:r>
              <a:rPr lang="en-US" dirty="0" err="1"/>
              <a:t>Lemmatiziation</a:t>
            </a:r>
            <a:r>
              <a:rPr lang="en-US" dirty="0"/>
              <a:t> (Spacy).</a:t>
            </a:r>
          </a:p>
          <a:p>
            <a:r>
              <a:rPr lang="en-US" dirty="0"/>
              <a:t>Catch possible OCR errors: included top 200 similar tokens based on </a:t>
            </a:r>
            <a:r>
              <a:rPr lang="en-US" dirty="0" err="1"/>
              <a:t>FastText</a:t>
            </a:r>
            <a:r>
              <a:rPr lang="en-US" dirty="0"/>
              <a:t> embedding (Bojanowski et al., 2017) (e.g., “</a:t>
            </a:r>
            <a:r>
              <a:rPr lang="en-US" dirty="0" err="1"/>
              <a:t>coolieize</a:t>
            </a:r>
            <a:r>
              <a:rPr lang="en-US" dirty="0"/>
              <a:t>” (0.8654), “</a:t>
            </a:r>
            <a:r>
              <a:rPr lang="en-US" dirty="0" err="1"/>
              <a:t>oroolie</a:t>
            </a:r>
            <a:r>
              <a:rPr lang="en-US" dirty="0"/>
              <a:t> (0.8630), “</a:t>
            </a:r>
            <a:r>
              <a:rPr lang="en-US" dirty="0" err="1"/>
              <a:t>roolie</a:t>
            </a:r>
            <a:r>
              <a:rPr lang="en-US" dirty="0"/>
              <a:t>” (0.8541)).</a:t>
            </a:r>
          </a:p>
          <a:p>
            <a:endParaRPr lang="en-US" dirty="0"/>
          </a:p>
          <a:p>
            <a:r>
              <a:rPr lang="en-US" dirty="0"/>
              <a:t>Final data for analysis: 125,253 text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259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E05068-7FA8-61EB-C51F-E107810E8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00" y="1183861"/>
            <a:ext cx="6572907" cy="391793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BA342A-4D46-A151-7B1D-802CA7C469C5}"/>
              </a:ext>
            </a:extLst>
          </p:cNvPr>
          <p:cNvSpPr txBox="1"/>
          <p:nvPr/>
        </p:nvSpPr>
        <p:spPr>
          <a:xfrm>
            <a:off x="6611007" y="711121"/>
            <a:ext cx="554289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 count of text data is not evenly distributed due to the different digitization processes of the newspapers.</a:t>
            </a:r>
            <a:br>
              <a:rPr lang="en-US" sz="2800" dirty="0"/>
            </a:b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DC (n=11,302)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HI (n=8,613)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NY (n=7,671)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PR (n=15)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MA (n=305)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VI (n=656)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3F9F12-FF75-92D8-D1F4-8BC6B27BD976}"/>
              </a:ext>
            </a:extLst>
          </p:cNvPr>
          <p:cNvSpPr txBox="1"/>
          <p:nvPr/>
        </p:nvSpPr>
        <p:spPr>
          <a:xfrm>
            <a:off x="1655180" y="5308459"/>
            <a:ext cx="41520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Figure 1: The count of text data containing the word “coolie” by State</a:t>
            </a:r>
          </a:p>
        </p:txBody>
      </p:sp>
    </p:spTree>
    <p:extLst>
      <p:ext uri="{BB962C8B-B14F-4D97-AF65-F5344CB8AC3E}">
        <p14:creationId xmlns:p14="http://schemas.microsoft.com/office/powerpoint/2010/main" val="3270479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6D0C8-8ED8-53E3-2B86-1DD43E946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RQ1. Word embedding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FE284-B07A-A4C3-C58A-77D1364DE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Word2vec model with a minimum word count of 5 and window size of 5.</a:t>
            </a:r>
          </a:p>
          <a:p>
            <a:r>
              <a:rPr lang="en-US" dirty="0"/>
              <a:t>To represent the State-level embedding, the embedding vector of the word “coolie” was averaged and cosine similarity was calculated across the States.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242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F85DF-2B3A-7E94-274D-ED5592F96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RQ2. Statistically over-represented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B44B4-589C-5722-3B62-9536A39E7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Then-Confederate States: Alabama, Arkansas, Florida, Georgia, Louisiana, Mississippi, North Carolina, South Carolina, Tennessee, Texas, and Virginia.</a:t>
            </a:r>
          </a:p>
          <a:p>
            <a:r>
              <a:rPr lang="en-US" dirty="0"/>
              <a:t>Then-Union States: Maine, New York, New Hampshire, Vermont, Massachusetts, Connecticut, Rhode Island, Pennsylvania, New Jersey, Ohio, Indiana, Illinois, Kansas, Michigan, Minnesota, Wisconsin, Iowa, California, Nevada, Oregon, Delaware, Maryland, and West Virginia.</a:t>
            </a:r>
          </a:p>
          <a:p>
            <a:r>
              <a:rPr lang="en-US" dirty="0"/>
              <a:t>VI and PR are excluded</a:t>
            </a:r>
          </a:p>
        </p:txBody>
      </p:sp>
    </p:spTree>
    <p:extLst>
      <p:ext uri="{BB962C8B-B14F-4D97-AF65-F5344CB8AC3E}">
        <p14:creationId xmlns:p14="http://schemas.microsoft.com/office/powerpoint/2010/main" val="2064391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CC49F-C776-5E7F-7AE4-A8CAED750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RQ2. Statistically over-represented words</a:t>
            </a:r>
          </a:p>
        </p:txBody>
      </p:sp>
      <p:pic>
        <p:nvPicPr>
          <p:cNvPr id="5" name="Content Placeholder 4" descr="A math equations with black letters&#10;&#10;Description automatically generated with medium confidence">
            <a:extLst>
              <a:ext uri="{FF2B5EF4-FFF2-40B4-BE49-F238E27FC236}">
                <a16:creationId xmlns:a16="http://schemas.microsoft.com/office/drawing/2014/main" id="{F3817F20-BC7A-1B1F-CCC6-12165EF2BD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654526"/>
            <a:ext cx="5257800" cy="2392594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34FB6DDA-05F3-BD8E-513F-E0EC2982BA1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5998" y="1825625"/>
                <a:ext cx="5257801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15,000 most frequent words were selected and Z-score was calculated.</a:t>
                </a:r>
              </a:p>
              <a:p>
                <a:r>
                  <a:rPr lang="en-US" dirty="0"/>
                  <a:t>When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r>
                  <a:rPr lang="en-US" dirty="0"/>
                  <a:t> is the total number of words in corpus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US" dirty="0"/>
                  <a:t> is the number of times word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appeared in corpus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is the size of the corpus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,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sub>
                    </m:sSub>
                  </m:oMath>
                </a14:m>
                <a:r>
                  <a:rPr lang="en-US" dirty="0"/>
                  <a:t> is the frequency of word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𝑤</m:t>
                    </m:r>
                  </m:oMath>
                </a14:m>
                <a:r>
                  <a:rPr lang="en-US" dirty="0"/>
                  <a:t> in corpus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 (Kwak et al., 2020).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34FB6DDA-05F3-BD8E-513F-E0EC2982BA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5998" y="1825625"/>
                <a:ext cx="5257801" cy="4351338"/>
              </a:xfrm>
              <a:prstGeom prst="rect">
                <a:avLst/>
              </a:prstGeom>
              <a:blipFill>
                <a:blip r:embed="rId3"/>
                <a:stretch>
                  <a:fillRect l="-2174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21419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B1981-0E4E-DE9E-0C5A-0683A4ECD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RQ 3. Text reprint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85A1B-4E27-B770-C6DD-A8250F008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used n-gram document representations to detect text reprints within </a:t>
            </a:r>
            <a:r>
              <a:rPr lang="en-US" dirty="0" err="1"/>
              <a:t>errorful</a:t>
            </a:r>
            <a:r>
              <a:rPr lang="en-US" dirty="0"/>
              <a:t> OCR-derived text. </a:t>
            </a:r>
          </a:p>
          <a:p>
            <a:r>
              <a:rPr lang="en-US" dirty="0"/>
              <a:t>We processed the corpus with a 5-gram chunking using NLTK whitespace tokenizer and further made a judgement that the text has been reprinted when there were more than three matches of 5-grams across the corpus.</a:t>
            </a:r>
          </a:p>
          <a:p>
            <a:r>
              <a:rPr lang="en-US" dirty="0"/>
              <a:t>[“demolish”, “part”, “build”, “injure”, “two”, “coolie”, “police”, “investigation”, “latter”, “case”, “lead”]</a:t>
            </a:r>
          </a:p>
          <a:p>
            <a:r>
              <a:rPr lang="en-US" dirty="0"/>
              <a:t>[“demolish”, “part”, “build”, “jure”, ”two”, “latter”, “case”, “lead”]</a:t>
            </a:r>
          </a:p>
        </p:txBody>
      </p:sp>
    </p:spTree>
    <p:extLst>
      <p:ext uri="{BB962C8B-B14F-4D97-AF65-F5344CB8AC3E}">
        <p14:creationId xmlns:p14="http://schemas.microsoft.com/office/powerpoint/2010/main" val="3236213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78ED70-5BE8-9E02-60E9-01E94B8A36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42147"/>
            <a:ext cx="4324109" cy="4590794"/>
          </a:xfr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7044899-760E-B9D6-DC3A-53B111FFDF9F}"/>
              </a:ext>
            </a:extLst>
          </p:cNvPr>
          <p:cNvSpPr txBox="1">
            <a:spLocks/>
          </p:cNvSpPr>
          <p:nvPr/>
        </p:nvSpPr>
        <p:spPr>
          <a:xfrm>
            <a:off x="838200" y="3786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RQ1. Results: Comparing the meaning of coolie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4EC0E9-83F5-2625-7DAA-2362A2BA11EA}"/>
              </a:ext>
            </a:extLst>
          </p:cNvPr>
          <p:cNvSpPr txBox="1"/>
          <p:nvPr/>
        </p:nvSpPr>
        <p:spPr>
          <a:xfrm>
            <a:off x="1228219" y="6132941"/>
            <a:ext cx="393409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Figure 2:The heatmap of cosine similarity comparison across </a:t>
            </a:r>
          </a:p>
          <a:p>
            <a:r>
              <a:rPr lang="en-US" sz="1100" dirty="0"/>
              <a:t>the average embedding vector of the word “coolie” in each State.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85508F3-E1A8-2436-5848-FB86F939C079}"/>
              </a:ext>
            </a:extLst>
          </p:cNvPr>
          <p:cNvSpPr txBox="1">
            <a:spLocks/>
          </p:cNvSpPr>
          <p:nvPr/>
        </p:nvSpPr>
        <p:spPr>
          <a:xfrm>
            <a:off x="5567881" y="983849"/>
            <a:ext cx="6180423" cy="5579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 and RI showed average cosine similarity of 0.08 and 0.12 while average cosine similarity across the entire States was 0.65.</a:t>
            </a:r>
          </a:p>
          <a:p>
            <a:r>
              <a:rPr lang="en-US" dirty="0"/>
              <a:t>MA vs. OK (-0.10) / MA vs. ND (0.23)</a:t>
            </a:r>
          </a:p>
          <a:p>
            <a:r>
              <a:rPr lang="en-US" dirty="0"/>
              <a:t>RI vs. DE (-0.03) / RI vs. MS (0.23)</a:t>
            </a:r>
          </a:p>
          <a:p>
            <a:r>
              <a:rPr lang="en-US" dirty="0"/>
              <a:t>Some then-Confederate States showed lower cosine similarity (e.g., AR (0.43), FL (0.48), TN (0.64))</a:t>
            </a:r>
          </a:p>
          <a:p>
            <a:r>
              <a:rPr lang="en-US" dirty="0"/>
              <a:t>AR vs. MA (-0.06) / AR vs. CO (0.54)</a:t>
            </a:r>
          </a:p>
          <a:p>
            <a:r>
              <a:rPr lang="en-US" dirty="0"/>
              <a:t>FL vs. RI (0.06) / FL vs NV, UT (0.61) </a:t>
            </a:r>
          </a:p>
          <a:p>
            <a:r>
              <a:rPr lang="en-US" dirty="0"/>
              <a:t>TN vs. MA (-0.03) / TN vs. UT (0.80).</a:t>
            </a:r>
          </a:p>
        </p:txBody>
      </p:sp>
    </p:spTree>
    <p:extLst>
      <p:ext uri="{BB962C8B-B14F-4D97-AF65-F5344CB8AC3E}">
        <p14:creationId xmlns:p14="http://schemas.microsoft.com/office/powerpoint/2010/main" val="3026922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F79082-F385-F93E-C11A-0779D6F090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690" y="436904"/>
            <a:ext cx="5412191" cy="5605122"/>
          </a:xfr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51FB835-6D95-B755-8838-D3071C873E4A}"/>
              </a:ext>
            </a:extLst>
          </p:cNvPr>
          <p:cNvSpPr txBox="1">
            <a:spLocks/>
          </p:cNvSpPr>
          <p:nvPr/>
        </p:nvSpPr>
        <p:spPr>
          <a:xfrm>
            <a:off x="5567881" y="590309"/>
            <a:ext cx="6180423" cy="5451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word “coolie” was used in the context of labor, China, and wage.</a:t>
            </a:r>
          </a:p>
          <a:p>
            <a:r>
              <a:rPr lang="en-US" dirty="0"/>
              <a:t>Labor (e.g., “labor”, “work”): IL, WI, VA, NV.</a:t>
            </a:r>
          </a:p>
          <a:p>
            <a:r>
              <a:rPr lang="en-US" dirty="0"/>
              <a:t>“Chinese”: IL, WI, VA, NV / “Japanese”: WI.</a:t>
            </a:r>
          </a:p>
          <a:p>
            <a:r>
              <a:rPr lang="en-US" dirty="0"/>
              <a:t>Wage (e.g., “wage”, ”pay”): IL </a:t>
            </a:r>
          </a:p>
          <a:p>
            <a:endParaRPr lang="en-US" dirty="0"/>
          </a:p>
          <a:p>
            <a:r>
              <a:rPr lang="en-US" dirty="0"/>
              <a:t>Common words: “make”, “say”, “man”, numbers (e.g., “one”, “two”)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7F87C4-2067-19C2-A7AA-7109B7A691EC}"/>
              </a:ext>
            </a:extLst>
          </p:cNvPr>
          <p:cNvSpPr txBox="1"/>
          <p:nvPr/>
        </p:nvSpPr>
        <p:spPr>
          <a:xfrm>
            <a:off x="720971" y="6205652"/>
            <a:ext cx="44823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Table 1: Top 10 most similar words to the word “coolie” in the top 5 States </a:t>
            </a:r>
          </a:p>
          <a:p>
            <a:r>
              <a:rPr lang="en-US" sz="1100" dirty="0"/>
              <a:t>that showed the most similar meaning of the averaged word  ”coolie”</a:t>
            </a:r>
          </a:p>
        </p:txBody>
      </p:sp>
    </p:spTree>
    <p:extLst>
      <p:ext uri="{BB962C8B-B14F-4D97-AF65-F5344CB8AC3E}">
        <p14:creationId xmlns:p14="http://schemas.microsoft.com/office/powerpoint/2010/main" val="3864806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51FB835-6D95-B755-8838-D3071C873E4A}"/>
              </a:ext>
            </a:extLst>
          </p:cNvPr>
          <p:cNvSpPr txBox="1">
            <a:spLocks/>
          </p:cNvSpPr>
          <p:nvPr/>
        </p:nvSpPr>
        <p:spPr>
          <a:xfrm>
            <a:off x="5567881" y="590309"/>
            <a:ext cx="6180423" cy="5451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 and RI don’t show labor, ethnicity, and wage-related words.</a:t>
            </a:r>
          </a:p>
          <a:p>
            <a:endParaRPr lang="en-US" dirty="0"/>
          </a:p>
          <a:p>
            <a:r>
              <a:rPr lang="en-US" dirty="0"/>
              <a:t>WY has 10 similar words in the highest top five States.</a:t>
            </a:r>
          </a:p>
          <a:p>
            <a:r>
              <a:rPr lang="en-US" dirty="0"/>
              <a:t>OK has unique words: “shoulder”, ”home” </a:t>
            </a:r>
          </a:p>
          <a:p>
            <a:r>
              <a:rPr lang="en-US" dirty="0"/>
              <a:t>AR has unique words: “Mongolian”, “tolerate”, “revival”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F7F87C4-2067-19C2-A7AA-7109B7A691EC}"/>
              </a:ext>
            </a:extLst>
          </p:cNvPr>
          <p:cNvSpPr txBox="1"/>
          <p:nvPr/>
        </p:nvSpPr>
        <p:spPr>
          <a:xfrm>
            <a:off x="634306" y="5778390"/>
            <a:ext cx="44823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Table 2: Top 10 most similar words to the word “coolie” in the top 5 States </a:t>
            </a:r>
          </a:p>
          <a:p>
            <a:r>
              <a:rPr lang="en-US" sz="1100" dirty="0"/>
              <a:t>that showed the most dissimilar meaning of the averaged word  ”coolie”</a:t>
            </a:r>
          </a:p>
        </p:txBody>
      </p:sp>
      <p:pic>
        <p:nvPicPr>
          <p:cNvPr id="6" name="Content Placeholder 5" descr="A table with numbers and a number of people&#10;&#10;Description automatically generated">
            <a:extLst>
              <a:ext uri="{FF2B5EF4-FFF2-40B4-BE49-F238E27FC236}">
                <a16:creationId xmlns:a16="http://schemas.microsoft.com/office/drawing/2014/main" id="{62C1EC6B-7AD1-73B7-90CB-2757B7F428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3047" y="590309"/>
            <a:ext cx="5384834" cy="5188081"/>
          </a:xfrm>
        </p:spPr>
      </p:pic>
    </p:spTree>
    <p:extLst>
      <p:ext uri="{BB962C8B-B14F-4D97-AF65-F5344CB8AC3E}">
        <p14:creationId xmlns:p14="http://schemas.microsoft.com/office/powerpoint/2010/main" val="157474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403F-F334-B21A-01AF-604EA7C7E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was tested positive for COVID :(</a:t>
            </a:r>
          </a:p>
        </p:txBody>
      </p:sp>
      <p:pic>
        <p:nvPicPr>
          <p:cNvPr id="9" name="Content Placeholder 8" descr="A close-up of a test&#10;&#10;Description automatically generated">
            <a:extLst>
              <a:ext uri="{FF2B5EF4-FFF2-40B4-BE49-F238E27FC236}">
                <a16:creationId xmlns:a16="http://schemas.microsoft.com/office/drawing/2014/main" id="{3BD2CD2D-50CF-3E92-F46C-28C9096471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3928671" y="2125829"/>
            <a:ext cx="4872981" cy="3654735"/>
          </a:xfrm>
        </p:spPr>
      </p:pic>
    </p:spTree>
    <p:extLst>
      <p:ext uri="{BB962C8B-B14F-4D97-AF65-F5344CB8AC3E}">
        <p14:creationId xmlns:p14="http://schemas.microsoft.com/office/powerpoint/2010/main" val="3889997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0158-F77D-0B79-1A2C-7E47360C9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RQ 2. Results: Over-represented words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D4CFBB-AEA6-B842-EBBC-F89826B1B2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168" y="1566200"/>
            <a:ext cx="6238070" cy="460031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9A8481-6C6A-D41A-D499-C4AEC292DF09}"/>
              </a:ext>
            </a:extLst>
          </p:cNvPr>
          <p:cNvSpPr txBox="1"/>
          <p:nvPr/>
        </p:nvSpPr>
        <p:spPr>
          <a:xfrm>
            <a:off x="983847" y="6231265"/>
            <a:ext cx="47548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Figure 3: The Z-score of words in then-Confederate and then-Union newspapers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66B3E2F-6C23-8455-53FB-7FC151A230F0}"/>
              </a:ext>
            </a:extLst>
          </p:cNvPr>
          <p:cNvSpPr txBox="1">
            <a:spLocks/>
          </p:cNvSpPr>
          <p:nvPr/>
        </p:nvSpPr>
        <p:spPr>
          <a:xfrm>
            <a:off x="6701742" y="1400537"/>
            <a:ext cx="5046562" cy="48307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Over-represented words in then-Confederate newspapers: “trade” (-8.05), “ship” (-4.12), “slave” (-3.704), “negro” (-4.16), “nigger” (-4.88), “</a:t>
            </a:r>
            <a:r>
              <a:rPr lang="en-US" dirty="0" err="1"/>
              <a:t>african</a:t>
            </a:r>
            <a:r>
              <a:rPr lang="en-US" dirty="0"/>
              <a:t>” (-6.41), “plantation” (-2.02), “cotton” (-6.42)</a:t>
            </a:r>
          </a:p>
          <a:p>
            <a:endParaRPr lang="en-US" dirty="0"/>
          </a:p>
          <a:p>
            <a:r>
              <a:rPr lang="en-US" dirty="0"/>
              <a:t>Over-represented words in then-Union newspapers: “labor” (5.73), “wage” (4.38), “cheap” (1.22), “pay” (0.55), “rail” (1.71), “railroad” (2.31)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71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8D257-BA00-EAA5-4C6E-A3FCDB498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RQ 3. Results:  Reprint network of coolie stories</a:t>
            </a:r>
          </a:p>
        </p:txBody>
      </p:sp>
      <p:pic>
        <p:nvPicPr>
          <p:cNvPr id="9" name="Content Placeholder 8" descr="A map of the north america with red lines&#10;&#10;Description automatically generated">
            <a:extLst>
              <a:ext uri="{FF2B5EF4-FFF2-40B4-BE49-F238E27FC236}">
                <a16:creationId xmlns:a16="http://schemas.microsoft.com/office/drawing/2014/main" id="{6F63AC3B-94B7-15AF-3713-E74975BC3C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596" y="1875501"/>
            <a:ext cx="5471404" cy="435133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DAA90CA-3FB1-C4B5-EE84-67171F696144}"/>
              </a:ext>
            </a:extLst>
          </p:cNvPr>
          <p:cNvSpPr txBox="1"/>
          <p:nvPr/>
        </p:nvSpPr>
        <p:spPr>
          <a:xfrm>
            <a:off x="1357987" y="6150042"/>
            <a:ext cx="40046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Figure </a:t>
            </a:r>
            <a:r>
              <a:rPr lang="en-US" altLang="ko-KR" sz="1100" dirty="0"/>
              <a:t>4</a:t>
            </a:r>
            <a:r>
              <a:rPr lang="en-US" sz="1100" dirty="0"/>
              <a:t>: The</a:t>
            </a:r>
            <a:r>
              <a:rPr lang="ko-KR" altLang="en-US" sz="1100" dirty="0"/>
              <a:t> </a:t>
            </a:r>
            <a:r>
              <a:rPr lang="en-US" altLang="ko-KR" sz="1100" dirty="0"/>
              <a:t>reprint network of “coolie” stories in the newspapers</a:t>
            </a:r>
            <a:endParaRPr lang="en-US" sz="11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EBE67C1-C823-A339-B379-061BFDEC6390}"/>
              </a:ext>
            </a:extLst>
          </p:cNvPr>
          <p:cNvSpPr txBox="1">
            <a:spLocks/>
          </p:cNvSpPr>
          <p:nvPr/>
        </p:nvSpPr>
        <p:spPr>
          <a:xfrm>
            <a:off x="6701742" y="1400537"/>
            <a:ext cx="5046562" cy="48307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network of text reprints about coolie stories shows a high average clustering coefficient (0.9905) due to the presence of reprints spread to multiple States.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219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newspaper&#10;&#10;Description automatically generated">
            <a:extLst>
              <a:ext uri="{FF2B5EF4-FFF2-40B4-BE49-F238E27FC236}">
                <a16:creationId xmlns:a16="http://schemas.microsoft.com/office/drawing/2014/main" id="{1B214A67-0B47-0EC5-7F23-F447B20790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9166" y="494768"/>
            <a:ext cx="5609706" cy="2705390"/>
          </a:xfrm>
        </p:spPr>
      </p:pic>
      <p:pic>
        <p:nvPicPr>
          <p:cNvPr id="7" name="Picture 6" descr="A newspaper article with text&#10;&#10;Description automatically generated">
            <a:extLst>
              <a:ext uri="{FF2B5EF4-FFF2-40B4-BE49-F238E27FC236}">
                <a16:creationId xmlns:a16="http://schemas.microsoft.com/office/drawing/2014/main" id="{2D898E3D-D415-B78A-4E3B-08C237732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9530" y="221635"/>
            <a:ext cx="2914750" cy="51123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D410C0-ED99-9E6F-B634-9E315848D7CC}"/>
              </a:ext>
            </a:extLst>
          </p:cNvPr>
          <p:cNvSpPr txBox="1"/>
          <p:nvPr/>
        </p:nvSpPr>
        <p:spPr>
          <a:xfrm>
            <a:off x="1077720" y="3298195"/>
            <a:ext cx="527259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Figure 5: The</a:t>
            </a:r>
            <a:r>
              <a:rPr lang="ko-KR" altLang="en-US" sz="1100" dirty="0"/>
              <a:t> </a:t>
            </a:r>
            <a:r>
              <a:rPr lang="en-US" altLang="ko-KR" sz="1100" dirty="0"/>
              <a:t>text containing “coolie” in </a:t>
            </a:r>
            <a:r>
              <a:rPr lang="en-US" altLang="ko-KR" sz="1100" i="1" dirty="0"/>
              <a:t>The Opelousas courier</a:t>
            </a:r>
            <a:r>
              <a:rPr lang="en-US" altLang="ko-KR" sz="1100" dirty="0"/>
              <a:t> published on July 8</a:t>
            </a:r>
            <a:r>
              <a:rPr lang="en-US" altLang="ko-KR" sz="1100" baseline="30000" dirty="0"/>
              <a:t>th</a:t>
            </a:r>
            <a:r>
              <a:rPr lang="en-US" altLang="ko-KR" sz="1100" dirty="0"/>
              <a:t>, 1876</a:t>
            </a:r>
            <a:endParaRPr lang="en-US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A206AB-985F-93CF-2B35-4FDA3A7CE523}"/>
              </a:ext>
            </a:extLst>
          </p:cNvPr>
          <p:cNvSpPr txBox="1"/>
          <p:nvPr/>
        </p:nvSpPr>
        <p:spPr>
          <a:xfrm>
            <a:off x="6800781" y="5471775"/>
            <a:ext cx="53912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Figure 5: The</a:t>
            </a:r>
            <a:r>
              <a:rPr lang="ko-KR" altLang="en-US" sz="1100" dirty="0"/>
              <a:t> </a:t>
            </a:r>
            <a:r>
              <a:rPr lang="en-US" altLang="ko-KR" sz="1100" dirty="0"/>
              <a:t>text containing “coolie” in </a:t>
            </a:r>
            <a:r>
              <a:rPr lang="en-US" altLang="ko-KR" sz="1100" i="1" dirty="0"/>
              <a:t>Middletown transcript</a:t>
            </a:r>
            <a:r>
              <a:rPr lang="en-US" altLang="ko-KR" sz="1100" dirty="0"/>
              <a:t> published on April 13</a:t>
            </a:r>
            <a:r>
              <a:rPr lang="en-US" altLang="ko-KR" sz="1100" baseline="30000" dirty="0"/>
              <a:t>th</a:t>
            </a:r>
            <a:r>
              <a:rPr lang="en-US" altLang="ko-KR" sz="1100" dirty="0"/>
              <a:t>, 1918</a:t>
            </a:r>
            <a:endParaRPr 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873FE3-B296-C3A9-79CE-31C4E82DE64A}"/>
              </a:ext>
            </a:extLst>
          </p:cNvPr>
          <p:cNvSpPr txBox="1"/>
          <p:nvPr/>
        </p:nvSpPr>
        <p:spPr>
          <a:xfrm>
            <a:off x="150368" y="3697618"/>
            <a:ext cx="1138715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The Opelousas courier (Democratic Party National Convention)</a:t>
            </a:r>
          </a:p>
          <a:p>
            <a:r>
              <a:rPr lang="en-US" sz="2400" dirty="0"/>
              <a:t>: 97 reprints</a:t>
            </a:r>
          </a:p>
          <a:p>
            <a:r>
              <a:rPr lang="en-US" sz="2400" dirty="0"/>
              <a:t>-Asians are inferior to “liberty-loving” Germans</a:t>
            </a:r>
          </a:p>
          <a:p>
            <a:endParaRPr lang="en-US" sz="2400" dirty="0"/>
          </a:p>
          <a:p>
            <a:r>
              <a:rPr lang="en-US" sz="2400" dirty="0"/>
              <a:t>Middletown transcript (poem)</a:t>
            </a:r>
          </a:p>
          <a:p>
            <a:r>
              <a:rPr lang="en-US" sz="2400" dirty="0"/>
              <a:t>: 78 reprints</a:t>
            </a:r>
          </a:p>
          <a:p>
            <a:r>
              <a:rPr lang="en-US" sz="2400" dirty="0"/>
              <a:t>-An emphasis on the exoticism of the places and people who are not White can </a:t>
            </a:r>
          </a:p>
          <a:p>
            <a:r>
              <a:rPr lang="en-US" sz="2400" dirty="0"/>
              <a:t>Perceive this as micro aggression as they are marginally represented in the US population.</a:t>
            </a:r>
          </a:p>
        </p:txBody>
      </p:sp>
    </p:spTree>
    <p:extLst>
      <p:ext uri="{BB962C8B-B14F-4D97-AF65-F5344CB8AC3E}">
        <p14:creationId xmlns:p14="http://schemas.microsoft.com/office/powerpoint/2010/main" val="28453177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79564-027B-D0BA-56E6-BCDFE2699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96B99-5970-44CC-5F1C-41004FB340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MA, RI, WO, OK, and AR showed the most dissimilar meaning of the average meaning of “coolie.”</a:t>
            </a:r>
          </a:p>
          <a:p>
            <a:r>
              <a:rPr lang="en-US" dirty="0"/>
              <a:t>IL, CA, WI, VI, and NV showed the most similar meaning of the average meaning of “coolie.”</a:t>
            </a:r>
          </a:p>
          <a:p>
            <a:r>
              <a:rPr lang="en-US" dirty="0"/>
              <a:t>We found that the discourse of coolie in the then-Confederate newspapers was accompanied by words related to African American slavery as well as the workforce is the most needed.</a:t>
            </a:r>
          </a:p>
          <a:p>
            <a:r>
              <a:rPr lang="en-US" dirty="0"/>
              <a:t>We found discriminating expressions toward Asian workers in political statements and poems were most circulated and they showed stereotypes of Asian workers in the United States history.</a:t>
            </a:r>
          </a:p>
        </p:txBody>
      </p:sp>
    </p:spTree>
    <p:extLst>
      <p:ext uri="{BB962C8B-B14F-4D97-AF65-F5344CB8AC3E}">
        <p14:creationId xmlns:p14="http://schemas.microsoft.com/office/powerpoint/2010/main" val="11559392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D3F28-AB8B-3C16-C16D-F8D7A048C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92EAF-AED2-2E01-7703-96F0F54E7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Data-inherited limitation: (1) OCR errors, (2) a small number of digitized available data (e.g., MA (n=305) and RI (n=418) showed dissimilar meanings of the word “coolie” could have been attributed to the comparably small number of data) </a:t>
            </a:r>
          </a:p>
          <a:p>
            <a:endParaRPr lang="en-US" dirty="0"/>
          </a:p>
          <a:p>
            <a:r>
              <a:rPr lang="en-US" dirty="0"/>
              <a:t>Geographic representation: Grouping then-Union and then-Confederate States might not be the best way to group the States as it doesn’t reflect the Westward expansion of the US. </a:t>
            </a:r>
          </a:p>
          <a:p>
            <a:endParaRPr lang="en-US" dirty="0"/>
          </a:p>
          <a:p>
            <a:r>
              <a:rPr lang="en-US" dirty="0"/>
              <a:t>The impact of Chinese Exclusion Act of 1882</a:t>
            </a:r>
          </a:p>
        </p:txBody>
      </p:sp>
    </p:spTree>
    <p:extLst>
      <p:ext uri="{BB962C8B-B14F-4D97-AF65-F5344CB8AC3E}">
        <p14:creationId xmlns:p14="http://schemas.microsoft.com/office/powerpoint/2010/main" val="6351092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FA6B9-980F-FF7F-90E0-22DA196CA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very much! The code is available!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74355-096A-3875-72DE-105532EA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https://github.com/park-jay/coolie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jaihyun@Illinois.edu</a:t>
            </a:r>
            <a:endParaRPr lang="en-US" dirty="0"/>
          </a:p>
          <a:p>
            <a:r>
              <a:rPr lang="en-US" dirty="0"/>
              <a:t>X (Twitter): @91jpark19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85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305A7-419E-E1E2-A74D-6A903DA4D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Warning!: This presentation contains examples of offensive language targeting marginalized populations. Feel free to leave the room while this recording is in play when you feel uncomfortable. </a:t>
            </a:r>
          </a:p>
        </p:txBody>
      </p:sp>
    </p:spTree>
    <p:extLst>
      <p:ext uri="{BB962C8B-B14F-4D97-AF65-F5344CB8AC3E}">
        <p14:creationId xmlns:p14="http://schemas.microsoft.com/office/powerpoint/2010/main" val="3728628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392E-2DB2-4182-C9C0-875A58AC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F8844-71AB-9423-F6AE-9C3A641CC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Digitization of historical texts has opened up new opportunities for researchers to explore a large-scale corpus with computational methods. </a:t>
            </a:r>
          </a:p>
          <a:p>
            <a:endParaRPr lang="en-US" dirty="0"/>
          </a:p>
          <a:p>
            <a:r>
              <a:rPr lang="en-US" dirty="0"/>
              <a:t>Taking this advantage, many researchers in diverse fields, such as Sociology, History, English, and Information Science have applied NLP techniques to historical texts such as books (</a:t>
            </a:r>
            <a:r>
              <a:rPr lang="en-US" dirty="0" err="1"/>
              <a:t>Parulian</a:t>
            </a:r>
            <a:r>
              <a:rPr lang="en-US" dirty="0"/>
              <a:t> et al., 2022), newspapers (Smith et al., 2013), and/or congressional records (Lin and Peng, 2022; </a:t>
            </a:r>
            <a:r>
              <a:rPr lang="en-US" dirty="0" err="1"/>
              <a:t>Guldi</a:t>
            </a:r>
            <a:r>
              <a:rPr lang="en-US" dirty="0"/>
              <a:t>, 2019).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838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A13DB-58AE-9E16-EE3B-29269688A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9817"/>
            <a:ext cx="10515600" cy="5207145"/>
          </a:xfrm>
        </p:spPr>
        <p:txBody>
          <a:bodyPr/>
          <a:lstStyle/>
          <a:p>
            <a:r>
              <a:rPr lang="en-US" dirty="0"/>
              <a:t>In </a:t>
            </a:r>
            <a:r>
              <a:rPr lang="en-US" i="1" dirty="0"/>
              <a:t>Digital Humanities</a:t>
            </a:r>
            <a:r>
              <a:rPr lang="en-US" dirty="0"/>
              <a:t>, there have been studies primarily focused on the race problem in the US.</a:t>
            </a:r>
          </a:p>
          <a:p>
            <a:endParaRPr lang="en-US" dirty="0"/>
          </a:p>
          <a:p>
            <a:r>
              <a:rPr lang="en-US" dirty="0" err="1"/>
              <a:t>Soni</a:t>
            </a:r>
            <a:r>
              <a:rPr lang="en-US" dirty="0"/>
              <a:t> et al. (2021) used diachronic word embedding to trace the semantic change of the word from African American newspapers corpus.</a:t>
            </a:r>
          </a:p>
          <a:p>
            <a:r>
              <a:rPr lang="en-US" dirty="0" err="1"/>
              <a:t>Franzosi</a:t>
            </a:r>
            <a:r>
              <a:rPr lang="en-US" dirty="0"/>
              <a:t> et al. (2012) performed NER on 19C newspapers to detect locations of </a:t>
            </a:r>
            <a:r>
              <a:rPr lang="en-US" dirty="0" err="1"/>
              <a:t>lynchings</a:t>
            </a:r>
            <a:r>
              <a:rPr lang="en-US" dirty="0"/>
              <a:t> in Georgia.</a:t>
            </a:r>
          </a:p>
          <a:p>
            <a:endParaRPr lang="en-US" dirty="0"/>
          </a:p>
          <a:p>
            <a:r>
              <a:rPr lang="en-US" dirty="0"/>
              <a:t>These studies intersect the problem of historical racism and NLP research.</a:t>
            </a:r>
          </a:p>
        </p:txBody>
      </p:sp>
    </p:spTree>
    <p:extLst>
      <p:ext uri="{BB962C8B-B14F-4D97-AF65-F5344CB8AC3E}">
        <p14:creationId xmlns:p14="http://schemas.microsoft.com/office/powerpoint/2010/main" val="1990139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group of men standing on the sidewalk&#10;&#10;Description automatically generated">
            <a:extLst>
              <a:ext uri="{FF2B5EF4-FFF2-40B4-BE49-F238E27FC236}">
                <a16:creationId xmlns:a16="http://schemas.microsoft.com/office/drawing/2014/main" id="{9E1C80A5-0414-EDFD-1C7C-A126AB0AA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10638" y="1695114"/>
            <a:ext cx="4785362" cy="366080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55107E-4330-EA96-16F7-0AF830701A2C}"/>
              </a:ext>
            </a:extLst>
          </p:cNvPr>
          <p:cNvSpPr txBox="1"/>
          <p:nvPr/>
        </p:nvSpPr>
        <p:spPr>
          <a:xfrm>
            <a:off x="888299" y="5514513"/>
            <a:ext cx="60468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Armed National Guards and African American men during the race riot in Chicago, 1919 (Red Summer)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C99C7D0-DBDA-8106-D4C7-094692F45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5255" y="799959"/>
            <a:ext cx="2366420" cy="2253842"/>
          </a:xfrm>
          <a:prstGeom prst="rect">
            <a:avLst/>
          </a:prstGeom>
        </p:spPr>
      </p:pic>
      <p:pic>
        <p:nvPicPr>
          <p:cNvPr id="15" name="Picture 14" descr="A screenshot of a text&#10;&#10;Description automatically generated">
            <a:extLst>
              <a:ext uri="{FF2B5EF4-FFF2-40B4-BE49-F238E27FC236}">
                <a16:creationId xmlns:a16="http://schemas.microsoft.com/office/drawing/2014/main" id="{7090DF06-3E4E-C832-9AAF-4563CC321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1655" y="3735619"/>
            <a:ext cx="1893620" cy="251194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7446F5F-6345-D93C-ADBF-F408CD2F2B38}"/>
              </a:ext>
            </a:extLst>
          </p:cNvPr>
          <p:cNvSpPr txBox="1"/>
          <p:nvPr/>
        </p:nvSpPr>
        <p:spPr>
          <a:xfrm>
            <a:off x="6786355" y="3263905"/>
            <a:ext cx="46442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chroniclingamerica.loc.gov</a:t>
            </a:r>
            <a:r>
              <a:rPr lang="en-US" sz="1100" dirty="0"/>
              <a:t>/</a:t>
            </a:r>
            <a:r>
              <a:rPr lang="en-US" sz="1100" dirty="0" err="1"/>
              <a:t>lccn</a:t>
            </a:r>
            <a:r>
              <a:rPr lang="en-US" sz="1100" dirty="0"/>
              <a:t>/sn86056950/1919-08-21/ed-1/seq-7/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00ADFE-9595-91C6-D581-3500AEBFF06B}"/>
              </a:ext>
            </a:extLst>
          </p:cNvPr>
          <p:cNvSpPr txBox="1"/>
          <p:nvPr/>
        </p:nvSpPr>
        <p:spPr>
          <a:xfrm>
            <a:off x="6786355" y="6406162"/>
            <a:ext cx="48814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chroniclingamerica.loc.gov</a:t>
            </a:r>
            <a:r>
              <a:rPr lang="en-US" sz="1100" dirty="0"/>
              <a:t>/</a:t>
            </a:r>
            <a:r>
              <a:rPr lang="en-US" sz="1100" dirty="0" err="1"/>
              <a:t>lccn</a:t>
            </a:r>
            <a:r>
              <a:rPr lang="en-US" sz="1100" dirty="0"/>
              <a:t>/sn86056950/1919-08-21/ed-1/seq-7/</a:t>
            </a:r>
            <a:r>
              <a:rPr lang="en-US" sz="1100" dirty="0" err="1"/>
              <a:t>ocr</a:t>
            </a:r>
            <a:r>
              <a:rPr lang="en-US" sz="1100" dirty="0"/>
              <a:t>/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C43C4A-C378-DFF6-7FC3-2823B6112074}"/>
              </a:ext>
            </a:extLst>
          </p:cNvPr>
          <p:cNvSpPr txBox="1"/>
          <p:nvPr/>
        </p:nvSpPr>
        <p:spPr>
          <a:xfrm>
            <a:off x="2887454" y="1246483"/>
            <a:ext cx="1631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Historical Event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B06361-ED07-FE20-6A5B-90A636E51E59}"/>
              </a:ext>
            </a:extLst>
          </p:cNvPr>
          <p:cNvSpPr txBox="1"/>
          <p:nvPr/>
        </p:nvSpPr>
        <p:spPr>
          <a:xfrm>
            <a:off x="7531142" y="290386"/>
            <a:ext cx="3154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Digitized History – Image &amp; Text</a:t>
            </a:r>
          </a:p>
        </p:txBody>
      </p:sp>
    </p:spTree>
    <p:extLst>
      <p:ext uri="{BB962C8B-B14F-4D97-AF65-F5344CB8AC3E}">
        <p14:creationId xmlns:p14="http://schemas.microsoft.com/office/powerpoint/2010/main" val="964421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391EC-56AD-6048-3FB4-726E9C674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459" y="5375564"/>
            <a:ext cx="11311032" cy="3018126"/>
          </a:xfrm>
        </p:spPr>
        <p:txBody>
          <a:bodyPr/>
          <a:lstStyle/>
          <a:p>
            <a:r>
              <a:rPr lang="en-US" dirty="0"/>
              <a:t>However, historical racism toward Asians in the US is understudied compared to the major race tension between White and Black.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9D502A-E5FC-E2F1-7F85-B671F70A9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327" y="528587"/>
            <a:ext cx="2831388" cy="414221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E2B75D-BDCB-9A69-515D-A7F9D2AC9AA1}"/>
              </a:ext>
            </a:extLst>
          </p:cNvPr>
          <p:cNvSpPr txBox="1"/>
          <p:nvPr/>
        </p:nvSpPr>
        <p:spPr>
          <a:xfrm>
            <a:off x="7032926" y="4741507"/>
            <a:ext cx="49327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thomasnastcartoons.com</a:t>
            </a:r>
            <a:r>
              <a:rPr lang="en-US" sz="1100" dirty="0"/>
              <a:t>/2014/04/08/civilization-of-blaine-8-march-1879/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001648D-9235-106D-6E77-E3F3CAD76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59" y="555498"/>
            <a:ext cx="5568517" cy="40397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608C4CA-31D4-D456-73EF-59FB9BE856DD}"/>
              </a:ext>
            </a:extLst>
          </p:cNvPr>
          <p:cNvSpPr txBox="1"/>
          <p:nvPr/>
        </p:nvSpPr>
        <p:spPr>
          <a:xfrm>
            <a:off x="90483" y="4726026"/>
            <a:ext cx="64844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longislandwins.com</a:t>
            </a:r>
            <a:r>
              <a:rPr lang="en-US" sz="1100" dirty="0"/>
              <a:t>/columns/immigrants-civil-war/ban-chinese-proposed-frederick-douglass-spoke-3/</a:t>
            </a:r>
          </a:p>
        </p:txBody>
      </p:sp>
    </p:spTree>
    <p:extLst>
      <p:ext uri="{BB962C8B-B14F-4D97-AF65-F5344CB8AC3E}">
        <p14:creationId xmlns:p14="http://schemas.microsoft.com/office/powerpoint/2010/main" val="271793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2392E-2DB2-4182-C9C0-875A58AC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F8844-71AB-9423-F6AE-9C3A641CC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283" y="1747064"/>
            <a:ext cx="6868517" cy="4429899"/>
          </a:xfrm>
        </p:spPr>
        <p:txBody>
          <a:bodyPr>
            <a:normAutofit/>
          </a:bodyPr>
          <a:lstStyle/>
          <a:p>
            <a:r>
              <a:rPr lang="en-US" dirty="0"/>
              <a:t>Coolies: “Pejorative European usage” to describe “an unskilled </a:t>
            </a:r>
            <a:r>
              <a:rPr lang="en-US" dirty="0" err="1"/>
              <a:t>labourer</a:t>
            </a:r>
            <a:r>
              <a:rPr lang="en-US" dirty="0"/>
              <a:t> or porter usually in or from the Far East hired for low or subsistence wages (Britannica).</a:t>
            </a:r>
          </a:p>
          <a:p>
            <a:endParaRPr lang="en-US" dirty="0"/>
          </a:p>
          <a:p>
            <a:r>
              <a:rPr lang="en-US" dirty="0"/>
              <a:t>Chinese workers arrived in the US and perceived to be patient, tractable, obedient, industrious and frugal compared to African slaves (Jung, 2006)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FC0692-DA63-5D13-7F4D-77D6DA66C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6893"/>
            <a:ext cx="3276721" cy="46088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4890BC7-39E3-857F-54DE-35D2F5F947CF}"/>
              </a:ext>
            </a:extLst>
          </p:cNvPr>
          <p:cNvSpPr txBox="1"/>
          <p:nvPr/>
        </p:nvSpPr>
        <p:spPr>
          <a:xfrm>
            <a:off x="467837" y="6362070"/>
            <a:ext cx="401744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www.dol.gov</a:t>
            </a:r>
            <a:r>
              <a:rPr lang="en-US" sz="1100" dirty="0"/>
              <a:t>/general/</a:t>
            </a:r>
            <a:r>
              <a:rPr lang="en-US" sz="1100" dirty="0" err="1"/>
              <a:t>aboutdol</a:t>
            </a:r>
            <a:r>
              <a:rPr lang="en-US" sz="1100" dirty="0"/>
              <a:t>/</a:t>
            </a:r>
            <a:r>
              <a:rPr lang="en-US" sz="1100" dirty="0" err="1"/>
              <a:t>hallofhonor</a:t>
            </a:r>
            <a:r>
              <a:rPr lang="en-US" sz="1100" dirty="0"/>
              <a:t>/2014_railroad</a:t>
            </a:r>
          </a:p>
        </p:txBody>
      </p:sp>
    </p:spTree>
    <p:extLst>
      <p:ext uri="{BB962C8B-B14F-4D97-AF65-F5344CB8AC3E}">
        <p14:creationId xmlns:p14="http://schemas.microsoft.com/office/powerpoint/2010/main" val="283624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C4CC7-99E7-260B-A1FC-551958157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0036" y="305016"/>
            <a:ext cx="6539346" cy="6023217"/>
          </a:xfrm>
        </p:spPr>
        <p:txBody>
          <a:bodyPr/>
          <a:lstStyle/>
          <a:p>
            <a:r>
              <a:rPr lang="en-US" dirty="0"/>
              <a:t>Chinese Exclusion Act of 1882: The first American gatekeeping of immigration and defined the desirability (and “Whiteness”) of immigrant groups (Lee, 2002).</a:t>
            </a:r>
          </a:p>
          <a:p>
            <a:endParaRPr lang="en-US" dirty="0"/>
          </a:p>
          <a:p>
            <a:r>
              <a:rPr lang="en-US" dirty="0"/>
              <a:t>The problem of coolie exemplifies the extension of colonial and capitalist exploitation beyond Africa and sugarcoated the extended system as indentured migrant contract workers (Van Rossum, 2016).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D5C8FE-16A1-A6E9-3A64-D6F548432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64" y="305017"/>
            <a:ext cx="4398818" cy="60232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118BEB-1FD5-B33F-9431-A06BD08C0540}"/>
              </a:ext>
            </a:extLst>
          </p:cNvPr>
          <p:cNvSpPr txBox="1"/>
          <p:nvPr/>
        </p:nvSpPr>
        <p:spPr>
          <a:xfrm>
            <a:off x="1226284" y="6422178"/>
            <a:ext cx="24865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https://</a:t>
            </a:r>
            <a:r>
              <a:rPr lang="en-US" sz="1100" dirty="0" err="1"/>
              <a:t>www.calmigration.org</a:t>
            </a:r>
            <a:r>
              <a:rPr lang="en-US" sz="1100" dirty="0"/>
              <a:t>/exclusion</a:t>
            </a:r>
          </a:p>
        </p:txBody>
      </p:sp>
    </p:spTree>
    <p:extLst>
      <p:ext uri="{BB962C8B-B14F-4D97-AF65-F5344CB8AC3E}">
        <p14:creationId xmlns:p14="http://schemas.microsoft.com/office/powerpoint/2010/main" val="1445221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1896</Words>
  <Application>Microsoft Macintosh PowerPoint</Application>
  <PresentationFormat>Widescreen</PresentationFormat>
  <Paragraphs>134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Office Theme</vt:lpstr>
      <vt:lpstr>A Quantitative  Discourse Analysis  of Asian Workers in the US Historical Newspapers</vt:lpstr>
      <vt:lpstr>I was tested positive for COVID :(</vt:lpstr>
      <vt:lpstr>PowerPoint Presentation</vt:lpstr>
      <vt:lpstr>Motivation</vt:lpstr>
      <vt:lpstr>PowerPoint Presentation</vt:lpstr>
      <vt:lpstr>PowerPoint Presentation</vt:lpstr>
      <vt:lpstr>PowerPoint Presentation</vt:lpstr>
      <vt:lpstr>Background</vt:lpstr>
      <vt:lpstr>PowerPoint Presentation</vt:lpstr>
      <vt:lpstr>PowerPoint Presentation</vt:lpstr>
      <vt:lpstr>Methodology</vt:lpstr>
      <vt:lpstr>PowerPoint Presentation</vt:lpstr>
      <vt:lpstr>RQ1. Word embedding</vt:lpstr>
      <vt:lpstr>RQ2. Statistically over-represented words</vt:lpstr>
      <vt:lpstr>RQ2. Statistically over-represented words</vt:lpstr>
      <vt:lpstr>RQ 3. Text reprint detection</vt:lpstr>
      <vt:lpstr>PowerPoint Presentation</vt:lpstr>
      <vt:lpstr>PowerPoint Presentation</vt:lpstr>
      <vt:lpstr>PowerPoint Presentation</vt:lpstr>
      <vt:lpstr>RQ 2. Results: Over-represented words </vt:lpstr>
      <vt:lpstr>RQ 3. Results:  Reprint network of coolie stories</vt:lpstr>
      <vt:lpstr>PowerPoint Presentation</vt:lpstr>
      <vt:lpstr>Conclusion</vt:lpstr>
      <vt:lpstr>Limitation and future work</vt:lpstr>
      <vt:lpstr>Thank you very much! The code is available!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Quantitative  Discourse Analysis  of Asian Workers in the US Historical Newspapers</dc:title>
  <dc:creator>Park, Jay</dc:creator>
  <cp:lastModifiedBy>Park, Jay</cp:lastModifiedBy>
  <cp:revision>13</cp:revision>
  <dcterms:created xsi:type="dcterms:W3CDTF">2023-11-23T15:45:27Z</dcterms:created>
  <dcterms:modified xsi:type="dcterms:W3CDTF">2023-11-26T18:22:36Z</dcterms:modified>
</cp:coreProperties>
</file>

<file path=docProps/thumbnail.jpeg>
</file>